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60"/>
  </p:normalViewPr>
  <p:slideViewPr>
    <p:cSldViewPr snapToGrid="0">
      <p:cViewPr varScale="1">
        <p:scale>
          <a:sx n="69" d="100"/>
          <a:sy n="69" d="100"/>
        </p:scale>
        <p:origin x="5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B71F-F294-47B7-8F1D-8B8F6F54DDE9}"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68926-B0D4-4F5A-811B-843AFA3FDD02}" type="slidenum">
              <a:rPr lang="en-US" smtClean="0"/>
              <a:t>‹#›</a:t>
            </a:fld>
            <a:endParaRPr lang="en-US"/>
          </a:p>
        </p:txBody>
      </p:sp>
    </p:spTree>
    <p:extLst>
      <p:ext uri="{BB962C8B-B14F-4D97-AF65-F5344CB8AC3E}">
        <p14:creationId xmlns:p14="http://schemas.microsoft.com/office/powerpoint/2010/main" val="335619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 syndrome refers to a genetic disorder that causes slight to severe developmental and physical complications. Persons with Down syndrome are known to be born with an additional chromosome. With this disorder, Down syndrome, this added chromosome leads to various problems that affect individuals both physically and mentally. Down syndrome is an enduring disorder. Despite that this disorder can’t be treated, medics understand much more about the disease now than forever (Kazemi et al. 2016).</a:t>
            </a:r>
          </a:p>
        </p:txBody>
      </p:sp>
      <p:sp>
        <p:nvSpPr>
          <p:cNvPr id="4" name="Slide Number Placeholder 3"/>
          <p:cNvSpPr>
            <a:spLocks noGrp="1"/>
          </p:cNvSpPr>
          <p:nvPr>
            <p:ph type="sldNum" sz="quarter" idx="5"/>
          </p:nvPr>
        </p:nvSpPr>
        <p:spPr/>
        <p:txBody>
          <a:bodyPr/>
          <a:lstStyle/>
          <a:p>
            <a:fld id="{D9D68926-B0D4-4F5A-811B-843AFA3FDD02}" type="slidenum">
              <a:rPr lang="en-US" smtClean="0"/>
              <a:t>3</a:t>
            </a:fld>
            <a:endParaRPr lang="en-US"/>
          </a:p>
        </p:txBody>
      </p:sp>
    </p:spTree>
    <p:extLst>
      <p:ext uri="{BB962C8B-B14F-4D97-AF65-F5344CB8AC3E}">
        <p14:creationId xmlns:p14="http://schemas.microsoft.com/office/powerpoint/2010/main" val="1342520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Down Syndrome Congress (“NDSC”) offers information, support and advocacy for all features of the lives of persons with Down syndrome. The organization was incorporated in 1973 and worked to guarantee equivalent rights and chances for persons with Down syndrome to sponsor education, delivers public strategy leadership and inspires research. Each year, the NDSC organizes a national convention. The convention entices internationally and nationally well-known Down syndrome specialists and the majority of people. A main focus of the NDSC is evolving self-advocate management through their plans and their national consciousness campaign. NDSC has more than 300 associates, mostly encompassed of local Down syndrome organizations.</a:t>
            </a:r>
          </a:p>
        </p:txBody>
      </p:sp>
      <p:sp>
        <p:nvSpPr>
          <p:cNvPr id="4" name="Slide Number Placeholder 3"/>
          <p:cNvSpPr>
            <a:spLocks noGrp="1"/>
          </p:cNvSpPr>
          <p:nvPr>
            <p:ph type="sldNum" sz="quarter" idx="5"/>
          </p:nvPr>
        </p:nvSpPr>
        <p:spPr/>
        <p:txBody>
          <a:bodyPr/>
          <a:lstStyle/>
          <a:p>
            <a:fld id="{D9D68926-B0D4-4F5A-811B-843AFA3FDD02}" type="slidenum">
              <a:rPr lang="en-US" smtClean="0"/>
              <a:t>12</a:t>
            </a:fld>
            <a:endParaRPr lang="en-US"/>
          </a:p>
        </p:txBody>
      </p:sp>
    </p:spTree>
    <p:extLst>
      <p:ext uri="{BB962C8B-B14F-4D97-AF65-F5344CB8AC3E}">
        <p14:creationId xmlns:p14="http://schemas.microsoft.com/office/powerpoint/2010/main" val="200898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Down Syndrome Society (“NDSS”) has operated to endorse the value, reception and inclusion of persons with Down syndrome. NDSS has about 4000 affiliates countrywide. The NDSS National Policy Center works with federal and Congress agencies to defend the rights of individuals with Down syndrome and teaches persons to advocate on local, state and national levels. NDSS imagines a world in which all persons with Down syndrome have the chance to improve their superiority of life, realize their life ambitions, and become appreciated associates of friendly communities (Arumugam 2016).</a:t>
            </a:r>
          </a:p>
        </p:txBody>
      </p:sp>
      <p:sp>
        <p:nvSpPr>
          <p:cNvPr id="4" name="Slide Number Placeholder 3"/>
          <p:cNvSpPr>
            <a:spLocks noGrp="1"/>
          </p:cNvSpPr>
          <p:nvPr>
            <p:ph type="sldNum" sz="quarter" idx="5"/>
          </p:nvPr>
        </p:nvSpPr>
        <p:spPr/>
        <p:txBody>
          <a:bodyPr/>
          <a:lstStyle/>
          <a:p>
            <a:fld id="{D9D68926-B0D4-4F5A-811B-843AFA3FDD02}" type="slidenum">
              <a:rPr lang="en-US" smtClean="0"/>
              <a:t>13</a:t>
            </a:fld>
            <a:endParaRPr lang="en-US"/>
          </a:p>
        </p:txBody>
      </p:sp>
    </p:spTree>
    <p:extLst>
      <p:ext uri="{BB962C8B-B14F-4D97-AF65-F5344CB8AC3E}">
        <p14:creationId xmlns:p14="http://schemas.microsoft.com/office/powerpoint/2010/main" val="29547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 Syndrome Affiliates in Action (DSAIA) is a nationwide trade association composed of 70 members typically made up of local Down syndrome organizations from all over America. DSAIA’s drive is to serve its associates through partnership, reserve sharing, and networking. Benefits of affiliation include access to a resource fountain, training webinars and education. DSAIA’s yearly conference delivers a valued forum for local Down syndrome governments to share agendas and best performs with other local Down syndrome organizations.</a:t>
            </a:r>
          </a:p>
        </p:txBody>
      </p:sp>
      <p:sp>
        <p:nvSpPr>
          <p:cNvPr id="4" name="Slide Number Placeholder 3"/>
          <p:cNvSpPr>
            <a:spLocks noGrp="1"/>
          </p:cNvSpPr>
          <p:nvPr>
            <p:ph type="sldNum" sz="quarter" idx="5"/>
          </p:nvPr>
        </p:nvSpPr>
        <p:spPr/>
        <p:txBody>
          <a:bodyPr/>
          <a:lstStyle/>
          <a:p>
            <a:fld id="{D9D68926-B0D4-4F5A-811B-843AFA3FDD02}" type="slidenum">
              <a:rPr lang="en-US" smtClean="0"/>
              <a:t>14</a:t>
            </a:fld>
            <a:endParaRPr lang="en-US"/>
          </a:p>
        </p:txBody>
      </p:sp>
    </p:spTree>
    <p:extLst>
      <p:ext uri="{BB962C8B-B14F-4D97-AF65-F5344CB8AC3E}">
        <p14:creationId xmlns:p14="http://schemas.microsoft.com/office/powerpoint/2010/main" val="341447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De Graaf (2017), Down syndrome can have numerous impacts, and it’s diverse for every being. Some people will grow up to live nearly totally independently, although others will require extra help taking care of themselves. Mental aptitudes differ, but most persons with Down syndrome have minor to practical issues with intelligence, reasoning, and thought. Children with Down syndrome are frequently slower compared to the development of kids deprived of Down syndrome. For instance, due to deprived muscle tone, a teenager with Down syndrome may be sluggish to study to turn over, stand, sit, and walk. In spite of these problems, offspring with Down syndrome can learn to contribute to physical workout events just like other children. It might take children with Down syndrome a lengthier time compared to other children to reach developing indicators, but they will finally meet numerous of these signs.</a:t>
            </a:r>
          </a:p>
        </p:txBody>
      </p:sp>
      <p:sp>
        <p:nvSpPr>
          <p:cNvPr id="4" name="Slide Number Placeholder 3"/>
          <p:cNvSpPr>
            <a:spLocks noGrp="1"/>
          </p:cNvSpPr>
          <p:nvPr>
            <p:ph type="sldNum" sz="quarter" idx="5"/>
          </p:nvPr>
        </p:nvSpPr>
        <p:spPr/>
        <p:txBody>
          <a:bodyPr/>
          <a:lstStyle/>
          <a:p>
            <a:fld id="{D9D68926-B0D4-4F5A-811B-843AFA3FDD02}" type="slidenum">
              <a:rPr lang="en-US" smtClean="0"/>
              <a:t>4</a:t>
            </a:fld>
            <a:endParaRPr lang="en-US"/>
          </a:p>
        </p:txBody>
      </p:sp>
    </p:spTree>
    <p:extLst>
      <p:ext uri="{BB962C8B-B14F-4D97-AF65-F5344CB8AC3E}">
        <p14:creationId xmlns:p14="http://schemas.microsoft.com/office/powerpoint/2010/main" val="106820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every cell in someone’s body has 23 pairs of chromosomes. The single chromosome in each couple originates from the mother, and the other chromosome comes from the father. Nevertheless, with Down syndrome, something drives wrong, and someone gets an additional duplicate of chromosome 21. This means the person with this condition has three copies instead of two; as a result, this leads to the symptoms of Down syndrome. Medics aren’t certain why this occurs. There’s no connection to whatsoever parents or the environment.</a:t>
            </a:r>
          </a:p>
        </p:txBody>
      </p:sp>
      <p:sp>
        <p:nvSpPr>
          <p:cNvPr id="4" name="Slide Number Placeholder 3"/>
          <p:cNvSpPr>
            <a:spLocks noGrp="1"/>
          </p:cNvSpPr>
          <p:nvPr>
            <p:ph type="sldNum" sz="quarter" idx="5"/>
          </p:nvPr>
        </p:nvSpPr>
        <p:spPr/>
        <p:txBody>
          <a:bodyPr/>
          <a:lstStyle/>
          <a:p>
            <a:fld id="{D9D68926-B0D4-4F5A-811B-843AFA3FDD02}" type="slidenum">
              <a:rPr lang="en-US" smtClean="0"/>
              <a:t>5</a:t>
            </a:fld>
            <a:endParaRPr lang="en-US"/>
          </a:p>
        </p:txBody>
      </p:sp>
    </p:spTree>
    <p:extLst>
      <p:ext uri="{BB962C8B-B14F-4D97-AF65-F5344CB8AC3E}">
        <p14:creationId xmlns:p14="http://schemas.microsoft.com/office/powerpoint/2010/main" val="387925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Trisomy 21. This is by distant the most mutual kind, where each cell in the body has three duplicates of chromosome 21 instead of two.</a:t>
            </a:r>
          </a:p>
          <a:p>
            <a:r>
              <a:rPr lang="en-US" dirty="0"/>
              <a:t>Translocation Down syndrome. With this type, every cell has a portion of an additional chromosome 21 or a completely extra one. Nevertheless, it’s devoted to another chromosome instead of existing on its own.</a:t>
            </a:r>
          </a:p>
          <a:p>
            <a:r>
              <a:rPr lang="en-US" dirty="0"/>
              <a:t>Mosaic Down syndrome. This is the scarcest kind of down syndrome, where only some cells have an extra chromosome 21.</a:t>
            </a:r>
          </a:p>
          <a:p>
            <a:endParaRPr lang="en-US" dirty="0"/>
          </a:p>
        </p:txBody>
      </p:sp>
      <p:sp>
        <p:nvSpPr>
          <p:cNvPr id="4" name="Slide Number Placeholder 3"/>
          <p:cNvSpPr>
            <a:spLocks noGrp="1"/>
          </p:cNvSpPr>
          <p:nvPr>
            <p:ph type="sldNum" sz="quarter" idx="5"/>
          </p:nvPr>
        </p:nvSpPr>
        <p:spPr/>
        <p:txBody>
          <a:bodyPr/>
          <a:lstStyle/>
          <a:p>
            <a:fld id="{D9D68926-B0D4-4F5A-811B-843AFA3FDD02}" type="slidenum">
              <a:rPr lang="en-US" smtClean="0"/>
              <a:t>6</a:t>
            </a:fld>
            <a:endParaRPr lang="en-US"/>
          </a:p>
        </p:txBody>
      </p:sp>
    </p:spTree>
    <p:extLst>
      <p:ext uri="{BB962C8B-B14F-4D97-AF65-F5344CB8AC3E}">
        <p14:creationId xmlns:p14="http://schemas.microsoft.com/office/powerpoint/2010/main" val="125553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with a sophisticated chance of having a kid with Down syndrome may receive diagnostic tests and screening. Screening examinations can estimate the likelihood of Down syndrome being contemporary. Some diagnostic examinations can finally reveal whether the child will have the disorder.</a:t>
            </a:r>
          </a:p>
        </p:txBody>
      </p:sp>
      <p:sp>
        <p:nvSpPr>
          <p:cNvPr id="4" name="Slide Number Placeholder 3"/>
          <p:cNvSpPr>
            <a:spLocks noGrp="1"/>
          </p:cNvSpPr>
          <p:nvPr>
            <p:ph type="sldNum" sz="quarter" idx="5"/>
          </p:nvPr>
        </p:nvSpPr>
        <p:spPr/>
        <p:txBody>
          <a:bodyPr/>
          <a:lstStyle/>
          <a:p>
            <a:fld id="{D9D68926-B0D4-4F5A-811B-843AFA3FDD02}" type="slidenum">
              <a:rPr lang="en-US" smtClean="0"/>
              <a:t>7</a:t>
            </a:fld>
            <a:endParaRPr lang="en-US"/>
          </a:p>
        </p:txBody>
      </p:sp>
    </p:spTree>
    <p:extLst>
      <p:ext uri="{BB962C8B-B14F-4D97-AF65-F5344CB8AC3E}">
        <p14:creationId xmlns:p14="http://schemas.microsoft.com/office/powerpoint/2010/main" val="84620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exact treatment for Down syndrome. Persons who have the disorder will get care for any health complications the same way as other individuals do. Though, healthcare specialists may recommend extra health screening for mutual issues to the illness. Initial intervention can assist a person make the best use of their potential and make them take up a lively part in the public sector. Doctors, special educationalists, speech counsellors, job-related therapists, and physical psychotherapists and social workers may all give some help. Human Development, together with The National Institute for Child Health, requires all experts to provide inspiration and reassurance. Children with exact learning and growth problems may be appropriate for educational sustenance, either in a specialized school or mainstream. In current years, the propensity has been to attend mainstream institutions, frequently with additional provisions to help them take part and progress. Some offspring will make use of an Individualized Education Program (IEP), which numerous specialists will accept and offer support (Karmiloff-Smith 2016).</a:t>
            </a:r>
          </a:p>
        </p:txBody>
      </p:sp>
      <p:sp>
        <p:nvSpPr>
          <p:cNvPr id="4" name="Slide Number Placeholder 3"/>
          <p:cNvSpPr>
            <a:spLocks noGrp="1"/>
          </p:cNvSpPr>
          <p:nvPr>
            <p:ph type="sldNum" sz="quarter" idx="5"/>
          </p:nvPr>
        </p:nvSpPr>
        <p:spPr/>
        <p:txBody>
          <a:bodyPr/>
          <a:lstStyle/>
          <a:p>
            <a:fld id="{D9D68926-B0D4-4F5A-811B-843AFA3FDD02}" type="slidenum">
              <a:rPr lang="en-US" smtClean="0"/>
              <a:t>8</a:t>
            </a:fld>
            <a:endParaRPr lang="en-US"/>
          </a:p>
        </p:txBody>
      </p:sp>
    </p:spTree>
    <p:extLst>
      <p:ext uri="{BB962C8B-B14F-4D97-AF65-F5344CB8AC3E}">
        <p14:creationId xmlns:p14="http://schemas.microsoft.com/office/powerpoint/2010/main" val="234540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prevalence of Down Syndrome might be affected by diverse factors such as the distribution of motherly age in the population, competence and wholeness of ascertainment, the correctness of diagnosis, level of discerning prenatal end of the affected prenatal period, as well as dissimilar unknown environmental factors and genetic. According to Antonarakis (2017), the Occurrence of DS is anticipated to be meaningfully high in developing nations, perhaps as a result of the higher bereavement rate from comorbidities in Down Syndrome like congenital cardiovascular defects. Increasing survival of children with DS as a result of better care, particularly of cardiovascular deformities, will affect incidence rather than the prevalence of DS. Bestowing to World Health Organization; the expected incidence of Down Syndrome is between 1 in 1,000 to 1 in 1,100 live deliveries all over the nations. The variance in prevalence between populations or nations or in a similar population over time will be subjected to the possible risk influences in a shared for that community.</a:t>
            </a:r>
          </a:p>
        </p:txBody>
      </p:sp>
      <p:sp>
        <p:nvSpPr>
          <p:cNvPr id="4" name="Slide Number Placeholder 3"/>
          <p:cNvSpPr>
            <a:spLocks noGrp="1"/>
          </p:cNvSpPr>
          <p:nvPr>
            <p:ph type="sldNum" sz="quarter" idx="5"/>
          </p:nvPr>
        </p:nvSpPr>
        <p:spPr/>
        <p:txBody>
          <a:bodyPr/>
          <a:lstStyle/>
          <a:p>
            <a:fld id="{D9D68926-B0D4-4F5A-811B-843AFA3FDD02}" type="slidenum">
              <a:rPr lang="en-US" smtClean="0"/>
              <a:t>9</a:t>
            </a:fld>
            <a:endParaRPr lang="en-US"/>
          </a:p>
        </p:txBody>
      </p:sp>
    </p:spTree>
    <p:extLst>
      <p:ext uri="{BB962C8B-B14F-4D97-AF65-F5344CB8AC3E}">
        <p14:creationId xmlns:p14="http://schemas.microsoft.com/office/powerpoint/2010/main" val="412052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half of all adults and children with Down syndrome face key mental health anxiety during their life duration. Kids and grownups individuals with numerous health problems experience an even advanced rate of psychological health complications. The most common mental health considerations comprise obsessive-compulsive </a:t>
            </a:r>
            <a:r>
              <a:rPr lang="en-US" dirty="0" err="1"/>
              <a:t>behaviours</a:t>
            </a:r>
            <a:r>
              <a:rPr lang="en-US" dirty="0"/>
              <a:t> and repetitive, general anxiety, oppositional, unwary, and distracted </a:t>
            </a:r>
            <a:r>
              <a:rPr lang="en-US" dirty="0" err="1"/>
              <a:t>behaviours</a:t>
            </a:r>
            <a:r>
              <a:rPr lang="en-US" dirty="0"/>
              <a:t>; sleep-associated difficulties; sadness; autism spectrum circumstances; and neuropsychological complications categorized by progressive loss of reasoning services. According to Antonarakis (2017), The pattern of mental health glitches in Down syndrome differs dependent on the age and developmental features of the kid or adult with Down syndrome. Early and young school-age children with restrictions in linguistic and communication skills, reasoning, and non-verbal problem-solving aptitudes present with enlarged susceptibilities in relations of:</a:t>
            </a:r>
          </a:p>
        </p:txBody>
      </p:sp>
      <p:sp>
        <p:nvSpPr>
          <p:cNvPr id="4" name="Slide Number Placeholder 3"/>
          <p:cNvSpPr>
            <a:spLocks noGrp="1"/>
          </p:cNvSpPr>
          <p:nvPr>
            <p:ph type="sldNum" sz="quarter" idx="5"/>
          </p:nvPr>
        </p:nvSpPr>
        <p:spPr/>
        <p:txBody>
          <a:bodyPr/>
          <a:lstStyle/>
          <a:p>
            <a:fld id="{D9D68926-B0D4-4F5A-811B-843AFA3FDD02}" type="slidenum">
              <a:rPr lang="en-US" smtClean="0"/>
              <a:t>10</a:t>
            </a:fld>
            <a:endParaRPr lang="en-US"/>
          </a:p>
        </p:txBody>
      </p:sp>
    </p:spTree>
    <p:extLst>
      <p:ext uri="{BB962C8B-B14F-4D97-AF65-F5344CB8AC3E}">
        <p14:creationId xmlns:p14="http://schemas.microsoft.com/office/powerpoint/2010/main" val="302056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Down Syndrome Foundation is a public non-profit devoted to meaningfully improving the lives of individuals with Down syndrome done by Research studies, Advocacy, Education and Medical care. The Foundation’s main focus is to offer to support the Linda </a:t>
            </a:r>
            <a:r>
              <a:rPr lang="en-US" dirty="0" err="1"/>
              <a:t>Crnic</a:t>
            </a:r>
            <a:r>
              <a:rPr lang="en-US" dirty="0"/>
              <a:t> Institute for Down Syndrome, which is the first academic home in the United States dedicated exclusively to medical care and research study for persons with Down syndrome. Because Down syndrome is the least funded genetic disorder in America, fundraising and State support to correct the disturbing inequality of state funding for individuals with Down syndrome is the key goal (Kruszka et al. 2017).</a:t>
            </a:r>
          </a:p>
        </p:txBody>
      </p:sp>
      <p:sp>
        <p:nvSpPr>
          <p:cNvPr id="4" name="Slide Number Placeholder 3"/>
          <p:cNvSpPr>
            <a:spLocks noGrp="1"/>
          </p:cNvSpPr>
          <p:nvPr>
            <p:ph type="sldNum" sz="quarter" idx="5"/>
          </p:nvPr>
        </p:nvSpPr>
        <p:spPr/>
        <p:txBody>
          <a:bodyPr/>
          <a:lstStyle/>
          <a:p>
            <a:fld id="{D9D68926-B0D4-4F5A-811B-843AFA3FDD02}" type="slidenum">
              <a:rPr lang="en-US" smtClean="0"/>
              <a:t>11</a:t>
            </a:fld>
            <a:endParaRPr lang="en-US"/>
          </a:p>
        </p:txBody>
      </p:sp>
    </p:spTree>
    <p:extLst>
      <p:ext uri="{BB962C8B-B14F-4D97-AF65-F5344CB8AC3E}">
        <p14:creationId xmlns:p14="http://schemas.microsoft.com/office/powerpoint/2010/main" val="194244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146721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306272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8146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228052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8125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1586338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152312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359352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60169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D36FC-FCF7-43CF-AC9D-84B6A9D523B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383711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4D36FC-FCF7-43CF-AC9D-84B6A9D523B2}"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330233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4D36FC-FCF7-43CF-AC9D-84B6A9D523B2}" type="datetimeFigureOut">
              <a:rPr lang="en-US" smtClean="0"/>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319601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4D36FC-FCF7-43CF-AC9D-84B6A9D523B2}"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424754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D36FC-FCF7-43CF-AC9D-84B6A9D523B2}" type="datetimeFigureOut">
              <a:rPr lang="en-US" smtClean="0"/>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228043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4D36FC-FCF7-43CF-AC9D-84B6A9D523B2}"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86171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4D36FC-FCF7-43CF-AC9D-84B6A9D523B2}"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E4482-4276-4216-A981-2429408DD80A}" type="slidenum">
              <a:rPr lang="en-US" smtClean="0"/>
              <a:t>‹#›</a:t>
            </a:fld>
            <a:endParaRPr lang="en-US"/>
          </a:p>
        </p:txBody>
      </p:sp>
    </p:spTree>
    <p:extLst>
      <p:ext uri="{BB962C8B-B14F-4D97-AF65-F5344CB8AC3E}">
        <p14:creationId xmlns:p14="http://schemas.microsoft.com/office/powerpoint/2010/main" val="39893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4D36FC-FCF7-43CF-AC9D-84B6A9D523B2}" type="datetimeFigureOut">
              <a:rPr lang="en-US" smtClean="0"/>
              <a:t>7/19/2021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EE4482-4276-4216-A981-2429408DD80A}" type="slidenum">
              <a:rPr lang="en-US" smtClean="0"/>
              <a:t>‹#›</a:t>
            </a:fld>
            <a:endParaRPr lang="en-US"/>
          </a:p>
        </p:txBody>
      </p:sp>
    </p:spTree>
    <p:extLst>
      <p:ext uri="{BB962C8B-B14F-4D97-AF65-F5344CB8AC3E}">
        <p14:creationId xmlns:p14="http://schemas.microsoft.com/office/powerpoint/2010/main" val="2577699695"/>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F2D12-EE8D-4FAD-8CA5-BD7B20D91618}"/>
              </a:ext>
            </a:extLst>
          </p:cNvPr>
          <p:cNvSpPr txBox="1"/>
          <p:nvPr/>
        </p:nvSpPr>
        <p:spPr>
          <a:xfrm>
            <a:off x="2681152" y="3244334"/>
            <a:ext cx="6093822" cy="830997"/>
          </a:xfrm>
          <a:prstGeom prst="rect">
            <a:avLst/>
          </a:prstGeom>
          <a:noFill/>
        </p:spPr>
        <p:txBody>
          <a:bodyPr wrap="square">
            <a:spAutoFit/>
          </a:bodyPr>
          <a:lstStyle/>
          <a:p>
            <a:r>
              <a:rPr lang="en-US" sz="4800" dirty="0"/>
              <a:t>DOWN SYNDROME</a:t>
            </a:r>
          </a:p>
        </p:txBody>
      </p:sp>
    </p:spTree>
    <p:extLst>
      <p:ext uri="{BB962C8B-B14F-4D97-AF65-F5344CB8AC3E}">
        <p14:creationId xmlns:p14="http://schemas.microsoft.com/office/powerpoint/2010/main" val="121115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BDEA-E139-4ED0-BF2C-9D29D10FA384}"/>
              </a:ext>
            </a:extLst>
          </p:cNvPr>
          <p:cNvSpPr>
            <a:spLocks noGrp="1"/>
          </p:cNvSpPr>
          <p:nvPr>
            <p:ph type="title"/>
          </p:nvPr>
        </p:nvSpPr>
        <p:spPr/>
        <p:txBody>
          <a:bodyPr>
            <a:normAutofit fontScale="90000"/>
          </a:bodyPr>
          <a:lstStyle/>
          <a:p>
            <a:pPr algn="ctr"/>
            <a:r>
              <a:rPr lang="en-US" dirty="0">
                <a:solidFill>
                  <a:srgbClr val="7030A0"/>
                </a:solidFill>
              </a:rPr>
              <a:t>Hardships: physical, psychological/emotional, social, and educational</a:t>
            </a:r>
          </a:p>
        </p:txBody>
      </p:sp>
      <p:sp>
        <p:nvSpPr>
          <p:cNvPr id="3" name="Content Placeholder 2">
            <a:extLst>
              <a:ext uri="{FF2B5EF4-FFF2-40B4-BE49-F238E27FC236}">
                <a16:creationId xmlns:a16="http://schemas.microsoft.com/office/drawing/2014/main" id="{289117FB-CC3F-4B43-9037-A4338ADDFF44}"/>
              </a:ext>
            </a:extLst>
          </p:cNvPr>
          <p:cNvSpPr>
            <a:spLocks noGrp="1"/>
          </p:cNvSpPr>
          <p:nvPr>
            <p:ph idx="1"/>
          </p:nvPr>
        </p:nvSpPr>
        <p:spPr/>
        <p:txBody>
          <a:bodyPr>
            <a:normAutofit/>
          </a:bodyPr>
          <a:lstStyle/>
          <a:p>
            <a:r>
              <a:rPr lang="en-US" dirty="0"/>
              <a:t>About half of all adults and children with Down syndrome face key mental health anxiety during their life duration. </a:t>
            </a:r>
          </a:p>
          <a:p>
            <a:r>
              <a:rPr lang="en-US" dirty="0"/>
              <a:t>Kids and grownups individuals with numerous health problems experience an even advanced rate of psychological health complications. </a:t>
            </a:r>
          </a:p>
          <a:p>
            <a:r>
              <a:rPr lang="en-US" dirty="0"/>
              <a:t>According to Antonarakis (2017), The pattern of mental health glitches in Down syndrome differs dependent on the age and developmental features of the kid or adult with Down syndrome.</a:t>
            </a:r>
          </a:p>
          <a:p>
            <a:r>
              <a:rPr lang="en-US" dirty="0"/>
              <a:t> Early and young school-age children with restrictions in linguistic and communication skills, reasoning, and non-verbal problem-solving aptitudes present with enlarged susceptibilities in relations of:</a:t>
            </a:r>
          </a:p>
        </p:txBody>
      </p:sp>
    </p:spTree>
    <p:extLst>
      <p:ext uri="{BB962C8B-B14F-4D97-AF65-F5344CB8AC3E}">
        <p14:creationId xmlns:p14="http://schemas.microsoft.com/office/powerpoint/2010/main" val="207789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CA1C-E1AA-4477-9A7A-714BD373FCAF}"/>
              </a:ext>
            </a:extLst>
          </p:cNvPr>
          <p:cNvSpPr>
            <a:spLocks noGrp="1"/>
          </p:cNvSpPr>
          <p:nvPr>
            <p:ph type="title"/>
          </p:nvPr>
        </p:nvSpPr>
        <p:spPr/>
        <p:txBody>
          <a:bodyPr/>
          <a:lstStyle/>
          <a:p>
            <a:pPr algn="ctr"/>
            <a:r>
              <a:rPr lang="en-US" dirty="0">
                <a:solidFill>
                  <a:srgbClr val="7030A0"/>
                </a:solidFill>
              </a:rPr>
              <a:t>Organizations/support groups that can help in Down Syndrome Disorder</a:t>
            </a:r>
          </a:p>
        </p:txBody>
      </p:sp>
      <p:sp>
        <p:nvSpPr>
          <p:cNvPr id="3" name="Content Placeholder 2">
            <a:extLst>
              <a:ext uri="{FF2B5EF4-FFF2-40B4-BE49-F238E27FC236}">
                <a16:creationId xmlns:a16="http://schemas.microsoft.com/office/drawing/2014/main" id="{8A0810C8-EEA2-4D7F-9EA3-46526AF657D1}"/>
              </a:ext>
            </a:extLst>
          </p:cNvPr>
          <p:cNvSpPr>
            <a:spLocks noGrp="1"/>
          </p:cNvSpPr>
          <p:nvPr>
            <p:ph idx="1"/>
          </p:nvPr>
        </p:nvSpPr>
        <p:spPr/>
        <p:txBody>
          <a:bodyPr>
            <a:normAutofit/>
          </a:bodyPr>
          <a:lstStyle/>
          <a:p>
            <a:r>
              <a:rPr lang="en-US" dirty="0"/>
              <a:t>1)	</a:t>
            </a:r>
            <a:r>
              <a:rPr lang="en-US" dirty="0">
                <a:solidFill>
                  <a:srgbClr val="00B0F0"/>
                </a:solidFill>
              </a:rPr>
              <a:t>Global Down Syndrome Foundation</a:t>
            </a:r>
          </a:p>
          <a:p>
            <a:r>
              <a:rPr lang="en-US" dirty="0"/>
              <a:t>The Global Down Syndrome Foundation is a public non-profit devoted to meaningfully improving the lives of individuals with Down syndrome. </a:t>
            </a:r>
          </a:p>
          <a:p>
            <a:r>
              <a:rPr lang="en-US" dirty="0"/>
              <a:t>The Foundation’s main focus is to offer to support the Linda </a:t>
            </a:r>
            <a:r>
              <a:rPr lang="en-US" dirty="0" err="1"/>
              <a:t>Crnic</a:t>
            </a:r>
            <a:r>
              <a:rPr lang="en-US" dirty="0"/>
              <a:t> Institute for Down Syndrome, which is the first academic home in the United States dedicated exclusively to medical care and research study for persons with Down syndrome.</a:t>
            </a:r>
          </a:p>
          <a:p>
            <a:r>
              <a:rPr lang="en-US" dirty="0"/>
              <a:t> Because Down syndrome is the least funded genetic disorder in America, fundraising and State support to correct the disturbing inequality of state funding for individuals with Down syndrome is the key goal (Kruszka et al. 2017).</a:t>
            </a:r>
          </a:p>
        </p:txBody>
      </p:sp>
    </p:spTree>
    <p:extLst>
      <p:ext uri="{BB962C8B-B14F-4D97-AF65-F5344CB8AC3E}">
        <p14:creationId xmlns:p14="http://schemas.microsoft.com/office/powerpoint/2010/main" val="248174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22CA-B0E4-4336-85B8-C39A54F9F13A}"/>
              </a:ext>
            </a:extLst>
          </p:cNvPr>
          <p:cNvSpPr>
            <a:spLocks noGrp="1"/>
          </p:cNvSpPr>
          <p:nvPr>
            <p:ph type="title"/>
          </p:nvPr>
        </p:nvSpPr>
        <p:spPr/>
        <p:txBody>
          <a:bodyPr/>
          <a:lstStyle/>
          <a:p>
            <a:r>
              <a:rPr lang="en-US" dirty="0"/>
              <a:t>2)</a:t>
            </a:r>
            <a:r>
              <a:rPr lang="en-US" dirty="0">
                <a:solidFill>
                  <a:srgbClr val="0070C0"/>
                </a:solidFill>
              </a:rPr>
              <a:t>	National Down Syndrome Congress</a:t>
            </a:r>
          </a:p>
        </p:txBody>
      </p:sp>
      <p:sp>
        <p:nvSpPr>
          <p:cNvPr id="3" name="Content Placeholder 2">
            <a:extLst>
              <a:ext uri="{FF2B5EF4-FFF2-40B4-BE49-F238E27FC236}">
                <a16:creationId xmlns:a16="http://schemas.microsoft.com/office/drawing/2014/main" id="{E0CC68C1-5FE3-4BE5-9B2B-8E830A91EED6}"/>
              </a:ext>
            </a:extLst>
          </p:cNvPr>
          <p:cNvSpPr>
            <a:spLocks noGrp="1"/>
          </p:cNvSpPr>
          <p:nvPr>
            <p:ph idx="1"/>
          </p:nvPr>
        </p:nvSpPr>
        <p:spPr/>
        <p:txBody>
          <a:bodyPr>
            <a:normAutofit/>
          </a:bodyPr>
          <a:lstStyle/>
          <a:p>
            <a:r>
              <a:rPr lang="en-US" dirty="0"/>
              <a:t>The National Down Syndrome Congress (“NDSC”) offers information, support and advocacy for all features of the lives of persons with Down syndrome. </a:t>
            </a:r>
          </a:p>
          <a:p>
            <a:r>
              <a:rPr lang="en-US" dirty="0"/>
              <a:t>The organization was incorporated in 1973 and worked to guarantee equivalent rights and chances for persons with Down syndrome to sponsor education, delivers public strategy leadership and inspires research.</a:t>
            </a:r>
          </a:p>
          <a:p>
            <a:r>
              <a:rPr lang="en-US" dirty="0"/>
              <a:t> The convention entices internationally and nationally well-known Down syndrome specialists and the majority of people. The main focus of the NDSC is evolving self-advocate management through their plans and their national consciousness campaign. </a:t>
            </a:r>
          </a:p>
          <a:p>
            <a:r>
              <a:rPr lang="en-US" dirty="0"/>
              <a:t>NDSC has more than 300 associates, mostly encompassed of local Down syndrome organizations.</a:t>
            </a:r>
          </a:p>
        </p:txBody>
      </p:sp>
    </p:spTree>
    <p:extLst>
      <p:ext uri="{BB962C8B-B14F-4D97-AF65-F5344CB8AC3E}">
        <p14:creationId xmlns:p14="http://schemas.microsoft.com/office/powerpoint/2010/main" val="429429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83F5-8C3F-4553-93D6-1EECBD764128}"/>
              </a:ext>
            </a:extLst>
          </p:cNvPr>
          <p:cNvSpPr>
            <a:spLocks noGrp="1"/>
          </p:cNvSpPr>
          <p:nvPr>
            <p:ph type="title"/>
          </p:nvPr>
        </p:nvSpPr>
        <p:spPr/>
        <p:txBody>
          <a:bodyPr/>
          <a:lstStyle/>
          <a:p>
            <a:r>
              <a:rPr lang="en-US" dirty="0"/>
              <a:t>3)	</a:t>
            </a:r>
            <a:r>
              <a:rPr lang="en-US" dirty="0">
                <a:solidFill>
                  <a:srgbClr val="0070C0"/>
                </a:solidFill>
              </a:rPr>
              <a:t>National Down Syndrome Society</a:t>
            </a:r>
          </a:p>
        </p:txBody>
      </p:sp>
      <p:sp>
        <p:nvSpPr>
          <p:cNvPr id="3" name="Content Placeholder 2">
            <a:extLst>
              <a:ext uri="{FF2B5EF4-FFF2-40B4-BE49-F238E27FC236}">
                <a16:creationId xmlns:a16="http://schemas.microsoft.com/office/drawing/2014/main" id="{F8965B44-376D-4D21-BA03-BCFEEAA4EBA0}"/>
              </a:ext>
            </a:extLst>
          </p:cNvPr>
          <p:cNvSpPr>
            <a:spLocks noGrp="1"/>
          </p:cNvSpPr>
          <p:nvPr>
            <p:ph idx="1"/>
          </p:nvPr>
        </p:nvSpPr>
        <p:spPr/>
        <p:txBody>
          <a:bodyPr/>
          <a:lstStyle/>
          <a:p>
            <a:r>
              <a:rPr lang="en-US" dirty="0"/>
              <a:t>The National Down Syndrome Society (“NDSS”) has operated to endorse the value, reception and inclusion of persons with Down syndrome. NDSS has about 4000 affiliates countrywide. </a:t>
            </a:r>
          </a:p>
          <a:p>
            <a:r>
              <a:rPr lang="en-US" dirty="0"/>
              <a:t>The NDSS National Policy Center works with federal and Congress agencies to defend the rights of individuals with Down syndrome and teaches persons to advocate on local, state and national levels. </a:t>
            </a:r>
          </a:p>
          <a:p>
            <a:r>
              <a:rPr lang="en-US" dirty="0"/>
              <a:t>NDSS imagines a world in which all persons with Down syndrome have the chance to improve their superiority of life, realize their life ambitions, and become appreciated associates of friendly communities (Arumugam 2016).</a:t>
            </a:r>
          </a:p>
        </p:txBody>
      </p:sp>
    </p:spTree>
    <p:extLst>
      <p:ext uri="{BB962C8B-B14F-4D97-AF65-F5344CB8AC3E}">
        <p14:creationId xmlns:p14="http://schemas.microsoft.com/office/powerpoint/2010/main" val="139577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CF4B-4C64-416B-AB0B-A8C5226A0D5E}"/>
              </a:ext>
            </a:extLst>
          </p:cNvPr>
          <p:cNvSpPr>
            <a:spLocks noGrp="1"/>
          </p:cNvSpPr>
          <p:nvPr>
            <p:ph type="title"/>
          </p:nvPr>
        </p:nvSpPr>
        <p:spPr/>
        <p:txBody>
          <a:bodyPr/>
          <a:lstStyle/>
          <a:p>
            <a:r>
              <a:rPr lang="en-US" dirty="0"/>
              <a:t>4)	</a:t>
            </a:r>
            <a:r>
              <a:rPr lang="en-US" dirty="0">
                <a:solidFill>
                  <a:srgbClr val="0070C0"/>
                </a:solidFill>
              </a:rPr>
              <a:t>Down Syndrome Affiliates in Action</a:t>
            </a:r>
          </a:p>
        </p:txBody>
      </p:sp>
      <p:sp>
        <p:nvSpPr>
          <p:cNvPr id="3" name="Content Placeholder 2">
            <a:extLst>
              <a:ext uri="{FF2B5EF4-FFF2-40B4-BE49-F238E27FC236}">
                <a16:creationId xmlns:a16="http://schemas.microsoft.com/office/drawing/2014/main" id="{E59A7D49-2CEE-4961-A559-75BA2E39BBFC}"/>
              </a:ext>
            </a:extLst>
          </p:cNvPr>
          <p:cNvSpPr>
            <a:spLocks noGrp="1"/>
          </p:cNvSpPr>
          <p:nvPr>
            <p:ph idx="1"/>
          </p:nvPr>
        </p:nvSpPr>
        <p:spPr/>
        <p:txBody>
          <a:bodyPr/>
          <a:lstStyle/>
          <a:p>
            <a:r>
              <a:rPr lang="en-US" dirty="0"/>
              <a:t>Down Syndrome Affiliates in Action (DSAIA) is a nationwide trade association composed of 70 members typically made up of local Down syndrome organizations from all over America. </a:t>
            </a:r>
          </a:p>
          <a:p>
            <a:r>
              <a:rPr lang="en-US" dirty="0"/>
              <a:t>DSAIA’s drive is to serve its associates through partnership, reserve sharing, and networking. </a:t>
            </a:r>
          </a:p>
          <a:p>
            <a:r>
              <a:rPr lang="en-US" dirty="0"/>
              <a:t>Benefits of affiliation include access to a resource fountain, training webinars and education. </a:t>
            </a:r>
          </a:p>
          <a:p>
            <a:r>
              <a:rPr lang="en-US" dirty="0"/>
              <a:t>DSAIA’s yearly conference delivers a valued forum for local Down syndrome governments to share agendas and best performs with other local Down syndrome organizations.</a:t>
            </a:r>
          </a:p>
        </p:txBody>
      </p:sp>
    </p:spTree>
    <p:extLst>
      <p:ext uri="{BB962C8B-B14F-4D97-AF65-F5344CB8AC3E}">
        <p14:creationId xmlns:p14="http://schemas.microsoft.com/office/powerpoint/2010/main" val="226810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A1836D-2D85-450C-B7D8-04B4C5CFFEC0}"/>
              </a:ext>
            </a:extLst>
          </p:cNvPr>
          <p:cNvPicPr>
            <a:picLocks noChangeAspect="1"/>
          </p:cNvPicPr>
          <p:nvPr/>
        </p:nvPicPr>
        <p:blipFill>
          <a:blip r:embed="rId2"/>
          <a:stretch>
            <a:fillRect/>
          </a:stretch>
        </p:blipFill>
        <p:spPr>
          <a:xfrm>
            <a:off x="3804919" y="0"/>
            <a:ext cx="4582161" cy="6858000"/>
          </a:xfrm>
          <a:prstGeom prst="rect">
            <a:avLst/>
          </a:prstGeom>
        </p:spPr>
      </p:pic>
    </p:spTree>
    <p:extLst>
      <p:ext uri="{BB962C8B-B14F-4D97-AF65-F5344CB8AC3E}">
        <p14:creationId xmlns:p14="http://schemas.microsoft.com/office/powerpoint/2010/main" val="234718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017A-E9AF-48BC-B72A-2FAB71AA6D2F}"/>
              </a:ext>
            </a:extLst>
          </p:cNvPr>
          <p:cNvSpPr>
            <a:spLocks noGrp="1"/>
          </p:cNvSpPr>
          <p:nvPr>
            <p:ph type="title"/>
          </p:nvPr>
        </p:nvSpPr>
        <p:spPr/>
        <p:txBody>
          <a:bodyPr/>
          <a:lstStyle/>
          <a:p>
            <a:pPr algn="ctr"/>
            <a:r>
              <a:rPr lang="en-US" dirty="0">
                <a:solidFill>
                  <a:srgbClr val="7030A0"/>
                </a:solidFill>
              </a:rPr>
              <a:t>References</a:t>
            </a:r>
          </a:p>
        </p:txBody>
      </p:sp>
      <p:sp>
        <p:nvSpPr>
          <p:cNvPr id="3" name="Content Placeholder 2">
            <a:extLst>
              <a:ext uri="{FF2B5EF4-FFF2-40B4-BE49-F238E27FC236}">
                <a16:creationId xmlns:a16="http://schemas.microsoft.com/office/drawing/2014/main" id="{717A0F60-EC36-4979-9D51-AFDA808AA0AD}"/>
              </a:ext>
            </a:extLst>
          </p:cNvPr>
          <p:cNvSpPr>
            <a:spLocks noGrp="1"/>
          </p:cNvSpPr>
          <p:nvPr>
            <p:ph idx="1"/>
          </p:nvPr>
        </p:nvSpPr>
        <p:spPr/>
        <p:txBody>
          <a:bodyPr>
            <a:normAutofit fontScale="85000" lnSpcReduction="10000"/>
          </a:bodyPr>
          <a:lstStyle/>
          <a:p>
            <a:r>
              <a:rPr lang="en-US" dirty="0"/>
              <a:t>Antonarakis, S. E. (2017). Down syndrome and the complexity of genome dosage imbalance. Nature Reviews Genetics, 18(3), 147-163.</a:t>
            </a:r>
          </a:p>
          <a:p>
            <a:r>
              <a:rPr lang="en-US" dirty="0"/>
              <a:t>Arumugam, A., Raja, K., </a:t>
            </a:r>
            <a:r>
              <a:rPr lang="en-US" dirty="0" err="1"/>
              <a:t>Venugopalan</a:t>
            </a:r>
            <a:r>
              <a:rPr lang="en-US" dirty="0"/>
              <a:t>, M., Chandrasekaran, B., </a:t>
            </a:r>
            <a:r>
              <a:rPr lang="en-US" dirty="0" err="1"/>
              <a:t>Kovanur</a:t>
            </a:r>
            <a:r>
              <a:rPr lang="en-US" dirty="0"/>
              <a:t> Sampath, K., Muthusamy, H., &amp; Shanmugam, N. (2016). Down syndrome—A narrative review with a focus on anatomical features. Clinical anatomy, 29(5), 568-577.</a:t>
            </a:r>
          </a:p>
          <a:p>
            <a:r>
              <a:rPr lang="en-US" dirty="0"/>
              <a:t>De Graaf, G., Buckley, F., &amp; </a:t>
            </a:r>
            <a:r>
              <a:rPr lang="en-US" dirty="0" err="1"/>
              <a:t>Skotko</a:t>
            </a:r>
            <a:r>
              <a:rPr lang="en-US" dirty="0"/>
              <a:t>, B. G. (2017). Estimation of the number of people with Down syndrome in the United States. Genetics in Medicine, 19(4), 439-447.</a:t>
            </a:r>
          </a:p>
          <a:p>
            <a:r>
              <a:rPr lang="en-US" dirty="0"/>
              <a:t>Karloff-Smith, A., Al-</a:t>
            </a:r>
            <a:r>
              <a:rPr lang="en-US" dirty="0" err="1"/>
              <a:t>Janabi</a:t>
            </a:r>
            <a:r>
              <a:rPr lang="en-US" dirty="0"/>
              <a:t>, T., D'Souza, H., </a:t>
            </a:r>
            <a:r>
              <a:rPr lang="en-US" dirty="0" err="1"/>
              <a:t>Groet</a:t>
            </a:r>
            <a:r>
              <a:rPr lang="en-US" dirty="0"/>
              <a:t>, J., </a:t>
            </a:r>
            <a:r>
              <a:rPr lang="en-US" dirty="0" err="1"/>
              <a:t>Massand</a:t>
            </a:r>
            <a:r>
              <a:rPr lang="en-US" dirty="0"/>
              <a:t>, E., </a:t>
            </a:r>
            <a:r>
              <a:rPr lang="en-US" dirty="0" err="1"/>
              <a:t>Mok</a:t>
            </a:r>
            <a:r>
              <a:rPr lang="en-US" dirty="0"/>
              <a:t>, K., ... &amp; Strydom, A. (2016). The importance of understanding individual differences in Down syndrome. F1000Research, 5.</a:t>
            </a:r>
          </a:p>
          <a:p>
            <a:r>
              <a:rPr lang="en-US" dirty="0"/>
              <a:t>Kazemi, M., Salehi, M., &amp; </a:t>
            </a:r>
            <a:r>
              <a:rPr lang="en-US" dirty="0" err="1"/>
              <a:t>Kheirollahi</a:t>
            </a:r>
            <a:r>
              <a:rPr lang="en-US" dirty="0"/>
              <a:t>, M. (2016). Down syndrome: current status, challenges and future perspectives. International Journal of molecular and cellular medicine, 5(3), 125.</a:t>
            </a:r>
          </a:p>
          <a:p>
            <a:r>
              <a:rPr lang="en-US" dirty="0"/>
              <a:t>Kruszka, P., Porras, A. R., Sobering, A. K., </a:t>
            </a:r>
            <a:r>
              <a:rPr lang="en-US" dirty="0" err="1"/>
              <a:t>Ikolo</a:t>
            </a:r>
            <a:r>
              <a:rPr lang="en-US" dirty="0"/>
              <a:t>, F. A., La Qua, S., </a:t>
            </a:r>
            <a:r>
              <a:rPr lang="en-US" dirty="0" err="1"/>
              <a:t>Shotelersuk</a:t>
            </a:r>
            <a:r>
              <a:rPr lang="en-US" dirty="0"/>
              <a:t>, V., ... &amp; </a:t>
            </a:r>
            <a:r>
              <a:rPr lang="en-US" dirty="0" err="1"/>
              <a:t>Muenke</a:t>
            </a:r>
            <a:r>
              <a:rPr lang="en-US" dirty="0"/>
              <a:t>, M. (2017). Down syndrome in diverse populations. American Journal of Medical Genetics Part A, 173(1), 42-53.</a:t>
            </a:r>
          </a:p>
          <a:p>
            <a:endParaRPr lang="en-US" dirty="0"/>
          </a:p>
        </p:txBody>
      </p:sp>
    </p:spTree>
    <p:extLst>
      <p:ext uri="{BB962C8B-B14F-4D97-AF65-F5344CB8AC3E}">
        <p14:creationId xmlns:p14="http://schemas.microsoft.com/office/powerpoint/2010/main" val="189271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3F006-5D8E-4560-9CC5-24CF97B74BB0}"/>
              </a:ext>
            </a:extLst>
          </p:cNvPr>
          <p:cNvSpPr txBox="1"/>
          <p:nvPr/>
        </p:nvSpPr>
        <p:spPr>
          <a:xfrm>
            <a:off x="3046912" y="2690336"/>
            <a:ext cx="6093822" cy="3785652"/>
          </a:xfrm>
          <a:prstGeom prst="rect">
            <a:avLst/>
          </a:prstGeom>
          <a:noFill/>
        </p:spPr>
        <p:txBody>
          <a:bodyPr wrap="square">
            <a:spAutoFit/>
          </a:bodyPr>
          <a:lstStyle/>
          <a:p>
            <a:pPr algn="ctr"/>
            <a:r>
              <a:rPr lang="en-US" sz="4800" dirty="0"/>
              <a:t>Down Syndrome</a:t>
            </a:r>
          </a:p>
          <a:p>
            <a:pPr algn="ctr"/>
            <a:r>
              <a:rPr lang="en-US" sz="4800" dirty="0"/>
              <a:t>Institutional Affiliation</a:t>
            </a:r>
          </a:p>
          <a:p>
            <a:pPr algn="ctr"/>
            <a:r>
              <a:rPr lang="en-US" sz="4800" dirty="0"/>
              <a:t>Professor’s Name</a:t>
            </a:r>
          </a:p>
          <a:p>
            <a:pPr algn="ctr"/>
            <a:r>
              <a:rPr lang="en-US" sz="4800" dirty="0"/>
              <a:t>Student’s Name</a:t>
            </a:r>
          </a:p>
          <a:p>
            <a:pPr algn="ctr"/>
            <a:r>
              <a:rPr lang="en-US" sz="4800" dirty="0"/>
              <a:t>Date </a:t>
            </a:r>
          </a:p>
        </p:txBody>
      </p:sp>
    </p:spTree>
    <p:extLst>
      <p:ext uri="{BB962C8B-B14F-4D97-AF65-F5344CB8AC3E}">
        <p14:creationId xmlns:p14="http://schemas.microsoft.com/office/powerpoint/2010/main" val="368024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A4EC-F0BB-4B4F-9C6D-870B5F7920E1}"/>
              </a:ext>
            </a:extLst>
          </p:cNvPr>
          <p:cNvSpPr>
            <a:spLocks noGrp="1"/>
          </p:cNvSpPr>
          <p:nvPr>
            <p:ph type="title"/>
          </p:nvPr>
        </p:nvSpPr>
        <p:spPr/>
        <p:txBody>
          <a:bodyPr/>
          <a:lstStyle/>
          <a:p>
            <a:pPr algn="ctr"/>
            <a:r>
              <a:rPr lang="en-US" dirty="0">
                <a:solidFill>
                  <a:srgbClr val="7030A0"/>
                </a:solidFill>
              </a:rPr>
              <a:t>DOWN SYNDROME</a:t>
            </a:r>
          </a:p>
        </p:txBody>
      </p:sp>
      <p:sp>
        <p:nvSpPr>
          <p:cNvPr id="3" name="Content Placeholder 2">
            <a:extLst>
              <a:ext uri="{FF2B5EF4-FFF2-40B4-BE49-F238E27FC236}">
                <a16:creationId xmlns:a16="http://schemas.microsoft.com/office/drawing/2014/main" id="{8FAE1F67-E743-4336-BE52-AA4BE86607EA}"/>
              </a:ext>
            </a:extLst>
          </p:cNvPr>
          <p:cNvSpPr>
            <a:spLocks noGrp="1"/>
          </p:cNvSpPr>
          <p:nvPr>
            <p:ph idx="1"/>
          </p:nvPr>
        </p:nvSpPr>
        <p:spPr/>
        <p:txBody>
          <a:bodyPr/>
          <a:lstStyle/>
          <a:p>
            <a:r>
              <a:rPr lang="en-US" dirty="0"/>
              <a:t>Down syndrome refers to a genetic disorder that causes slight to severe developmental and physical complications. </a:t>
            </a:r>
          </a:p>
          <a:p>
            <a:r>
              <a:rPr lang="en-US" dirty="0"/>
              <a:t>Persons with Down syndrome are known to be born with an additional chromosome. </a:t>
            </a:r>
          </a:p>
          <a:p>
            <a:r>
              <a:rPr lang="en-US" dirty="0"/>
              <a:t>With this disorder, Down syndrome, this added chromosome leads to various problems that affect individuals both physically and mentally.</a:t>
            </a:r>
          </a:p>
          <a:p>
            <a:r>
              <a:rPr lang="en-US" dirty="0"/>
              <a:t>Despite that this disorder can’t be treated, medics understand much more about the disease now than forever (Kazemi et al. 2016).</a:t>
            </a:r>
          </a:p>
        </p:txBody>
      </p:sp>
    </p:spTree>
    <p:extLst>
      <p:ext uri="{BB962C8B-B14F-4D97-AF65-F5344CB8AC3E}">
        <p14:creationId xmlns:p14="http://schemas.microsoft.com/office/powerpoint/2010/main" val="278300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BEB7-CC91-4738-9635-AA6F304FC71E}"/>
              </a:ext>
            </a:extLst>
          </p:cNvPr>
          <p:cNvSpPr>
            <a:spLocks noGrp="1"/>
          </p:cNvSpPr>
          <p:nvPr>
            <p:ph type="title"/>
          </p:nvPr>
        </p:nvSpPr>
        <p:spPr/>
        <p:txBody>
          <a:bodyPr/>
          <a:lstStyle/>
          <a:p>
            <a:pPr algn="ctr"/>
            <a:r>
              <a:rPr lang="en-US" dirty="0">
                <a:solidFill>
                  <a:srgbClr val="7030A0"/>
                </a:solidFill>
              </a:rPr>
              <a:t>Down Syndrome Symptoms</a:t>
            </a:r>
          </a:p>
        </p:txBody>
      </p:sp>
      <p:sp>
        <p:nvSpPr>
          <p:cNvPr id="3" name="Content Placeholder 2">
            <a:extLst>
              <a:ext uri="{FF2B5EF4-FFF2-40B4-BE49-F238E27FC236}">
                <a16:creationId xmlns:a16="http://schemas.microsoft.com/office/drawing/2014/main" id="{D9B3FC18-CD35-498C-A648-6F53D90DA03B}"/>
              </a:ext>
            </a:extLst>
          </p:cNvPr>
          <p:cNvSpPr>
            <a:spLocks noGrp="1"/>
          </p:cNvSpPr>
          <p:nvPr>
            <p:ph idx="1"/>
          </p:nvPr>
        </p:nvSpPr>
        <p:spPr/>
        <p:txBody>
          <a:bodyPr>
            <a:normAutofit/>
          </a:bodyPr>
          <a:lstStyle/>
          <a:p>
            <a:r>
              <a:rPr lang="en-US" dirty="0"/>
              <a:t>According to De Graaf (2017), Down syndrome can have numerous impacts, and it’s diverse for every being. </a:t>
            </a:r>
          </a:p>
          <a:p>
            <a:r>
              <a:rPr lang="en-US" dirty="0"/>
              <a:t>Mental aptitudes differ, but most persons with Down syndrome have minor to practical issues with intelligence, reasoning, and thought. </a:t>
            </a:r>
          </a:p>
          <a:p>
            <a:r>
              <a:rPr lang="en-US" dirty="0"/>
              <a:t>Children with Down syndrome are frequently slower compared to the development of kids deprived of Down syndrome. </a:t>
            </a:r>
          </a:p>
          <a:p>
            <a:r>
              <a:rPr lang="en-US" dirty="0"/>
              <a:t>It might take children with Down syndrome a lengthier time compared to other children to reach developing indicators, but they will finally meet numerous of these signs.</a:t>
            </a:r>
          </a:p>
        </p:txBody>
      </p:sp>
    </p:spTree>
    <p:extLst>
      <p:ext uri="{BB962C8B-B14F-4D97-AF65-F5344CB8AC3E}">
        <p14:creationId xmlns:p14="http://schemas.microsoft.com/office/powerpoint/2010/main" val="100744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AFEF-955B-48CC-981D-412EE6873BB2}"/>
              </a:ext>
            </a:extLst>
          </p:cNvPr>
          <p:cNvSpPr>
            <a:spLocks noGrp="1"/>
          </p:cNvSpPr>
          <p:nvPr>
            <p:ph type="title"/>
          </p:nvPr>
        </p:nvSpPr>
        <p:spPr/>
        <p:txBody>
          <a:bodyPr/>
          <a:lstStyle/>
          <a:p>
            <a:pPr algn="ctr"/>
            <a:r>
              <a:rPr lang="en-US" dirty="0">
                <a:solidFill>
                  <a:srgbClr val="7030A0"/>
                </a:solidFill>
              </a:rPr>
              <a:t>Causes</a:t>
            </a:r>
          </a:p>
        </p:txBody>
      </p:sp>
      <p:sp>
        <p:nvSpPr>
          <p:cNvPr id="3" name="Content Placeholder 2">
            <a:extLst>
              <a:ext uri="{FF2B5EF4-FFF2-40B4-BE49-F238E27FC236}">
                <a16:creationId xmlns:a16="http://schemas.microsoft.com/office/drawing/2014/main" id="{C074ED35-EA24-46AD-9B24-30876993C81F}"/>
              </a:ext>
            </a:extLst>
          </p:cNvPr>
          <p:cNvSpPr>
            <a:spLocks noGrp="1"/>
          </p:cNvSpPr>
          <p:nvPr>
            <p:ph idx="1"/>
          </p:nvPr>
        </p:nvSpPr>
        <p:spPr/>
        <p:txBody>
          <a:bodyPr>
            <a:normAutofit/>
          </a:bodyPr>
          <a:lstStyle/>
          <a:p>
            <a:r>
              <a:rPr lang="en-US" dirty="0"/>
              <a:t>many people, every cell in someone’s body has 23 pairs of chromosomes. </a:t>
            </a:r>
          </a:p>
          <a:p>
            <a:r>
              <a:rPr lang="en-US" dirty="0"/>
              <a:t>The single chromosome in each couple originates from the mother, and the other chromosome comes from the father. </a:t>
            </a:r>
          </a:p>
          <a:p>
            <a:r>
              <a:rPr lang="en-US" dirty="0"/>
              <a:t>Nevertheless, with Down syndrome, something drives wrong, and someone gets an additional duplicate of chromosome 21. </a:t>
            </a:r>
          </a:p>
          <a:p>
            <a:r>
              <a:rPr lang="en-US" dirty="0"/>
              <a:t>This means the person with this condition has three copies instead of two; as a result, this leads to the symptoms of Down syndrome. Medics aren’t certain why this occurs. </a:t>
            </a:r>
          </a:p>
          <a:p>
            <a:r>
              <a:rPr lang="en-US" dirty="0"/>
              <a:t>There’s no connection to whatsoever parents or the environment.</a:t>
            </a:r>
          </a:p>
        </p:txBody>
      </p:sp>
    </p:spTree>
    <p:extLst>
      <p:ext uri="{BB962C8B-B14F-4D97-AF65-F5344CB8AC3E}">
        <p14:creationId xmlns:p14="http://schemas.microsoft.com/office/powerpoint/2010/main" val="274328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287D-5C5F-4241-A5CF-475EBD06D3AB}"/>
              </a:ext>
            </a:extLst>
          </p:cNvPr>
          <p:cNvSpPr>
            <a:spLocks noGrp="1"/>
          </p:cNvSpPr>
          <p:nvPr>
            <p:ph type="title"/>
          </p:nvPr>
        </p:nvSpPr>
        <p:spPr/>
        <p:txBody>
          <a:bodyPr/>
          <a:lstStyle/>
          <a:p>
            <a:pPr algn="ctr"/>
            <a:r>
              <a:rPr lang="en-US" dirty="0">
                <a:solidFill>
                  <a:srgbClr val="7030A0"/>
                </a:solidFill>
              </a:rPr>
              <a:t>Types of Down Syndrome</a:t>
            </a:r>
          </a:p>
        </p:txBody>
      </p:sp>
      <p:sp>
        <p:nvSpPr>
          <p:cNvPr id="3" name="Content Placeholder 2">
            <a:extLst>
              <a:ext uri="{FF2B5EF4-FFF2-40B4-BE49-F238E27FC236}">
                <a16:creationId xmlns:a16="http://schemas.microsoft.com/office/drawing/2014/main" id="{AD730683-C8CF-44FF-8B27-052D5A2A0F8E}"/>
              </a:ext>
            </a:extLst>
          </p:cNvPr>
          <p:cNvSpPr>
            <a:spLocks noGrp="1"/>
          </p:cNvSpPr>
          <p:nvPr>
            <p:ph idx="1"/>
          </p:nvPr>
        </p:nvSpPr>
        <p:spPr/>
        <p:txBody>
          <a:bodyPr/>
          <a:lstStyle/>
          <a:p>
            <a:r>
              <a:rPr lang="en-US" dirty="0"/>
              <a:t>Trisomy 21. This is by distant the most mutual kind, where each cell in the body has three duplicates of chromosome 21 instead of two.</a:t>
            </a:r>
          </a:p>
          <a:p>
            <a:r>
              <a:rPr lang="en-US" dirty="0"/>
              <a:t>Translocation Down syndrome. With this type, every cell has a portion of an additional chromosome 21 or a completely extra one. Nevertheless, it’s devoted to another chromosome instead of existing on its own.</a:t>
            </a:r>
          </a:p>
          <a:p>
            <a:r>
              <a:rPr lang="en-US" dirty="0"/>
              <a:t>Mosaic Down syndrome. This is the scarcest kind of down syndrome, where only some cells have an extra chromosome 21.</a:t>
            </a:r>
          </a:p>
          <a:p>
            <a:endParaRPr lang="en-US" dirty="0"/>
          </a:p>
        </p:txBody>
      </p:sp>
    </p:spTree>
    <p:extLst>
      <p:ext uri="{BB962C8B-B14F-4D97-AF65-F5344CB8AC3E}">
        <p14:creationId xmlns:p14="http://schemas.microsoft.com/office/powerpoint/2010/main" val="10889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5E61-E16F-4327-A77B-1F00CF731DC4}"/>
              </a:ext>
            </a:extLst>
          </p:cNvPr>
          <p:cNvSpPr>
            <a:spLocks noGrp="1"/>
          </p:cNvSpPr>
          <p:nvPr>
            <p:ph type="title"/>
          </p:nvPr>
        </p:nvSpPr>
        <p:spPr/>
        <p:txBody>
          <a:bodyPr/>
          <a:lstStyle/>
          <a:p>
            <a:pPr algn="ctr"/>
            <a:r>
              <a:rPr lang="en-US" dirty="0">
                <a:solidFill>
                  <a:srgbClr val="7030A0"/>
                </a:solidFill>
              </a:rPr>
              <a:t>Diagnosis</a:t>
            </a:r>
          </a:p>
        </p:txBody>
      </p:sp>
      <p:sp>
        <p:nvSpPr>
          <p:cNvPr id="3" name="Content Placeholder 2">
            <a:extLst>
              <a:ext uri="{FF2B5EF4-FFF2-40B4-BE49-F238E27FC236}">
                <a16:creationId xmlns:a16="http://schemas.microsoft.com/office/drawing/2014/main" id="{8C569356-DC04-474D-A303-D36B10EF229A}"/>
              </a:ext>
            </a:extLst>
          </p:cNvPr>
          <p:cNvSpPr>
            <a:spLocks noGrp="1"/>
          </p:cNvSpPr>
          <p:nvPr>
            <p:ph idx="1"/>
          </p:nvPr>
        </p:nvSpPr>
        <p:spPr/>
        <p:txBody>
          <a:bodyPr/>
          <a:lstStyle/>
          <a:p>
            <a:r>
              <a:rPr lang="en-US" dirty="0"/>
              <a:t>Individuals with a sophisticated chance of having a kid with Down syndrome may receive diagnostic tests and screening.</a:t>
            </a:r>
          </a:p>
          <a:p>
            <a:r>
              <a:rPr lang="en-US" dirty="0"/>
              <a:t> Screening examinations can estimate the likelihood of Down syndrome being contemporary. </a:t>
            </a:r>
          </a:p>
          <a:p>
            <a:r>
              <a:rPr lang="en-US" dirty="0"/>
              <a:t>Some diagnostic examinations can finally reveal whether the child will have the disorder.</a:t>
            </a:r>
          </a:p>
        </p:txBody>
      </p:sp>
    </p:spTree>
    <p:extLst>
      <p:ext uri="{BB962C8B-B14F-4D97-AF65-F5344CB8AC3E}">
        <p14:creationId xmlns:p14="http://schemas.microsoft.com/office/powerpoint/2010/main" val="374626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DC0C-BEC5-48D2-8048-E579977D1CA4}"/>
              </a:ext>
            </a:extLst>
          </p:cNvPr>
          <p:cNvSpPr>
            <a:spLocks noGrp="1"/>
          </p:cNvSpPr>
          <p:nvPr>
            <p:ph type="title"/>
          </p:nvPr>
        </p:nvSpPr>
        <p:spPr/>
        <p:txBody>
          <a:bodyPr/>
          <a:lstStyle/>
          <a:p>
            <a:pPr algn="ctr"/>
            <a:r>
              <a:rPr lang="en-US" dirty="0">
                <a:solidFill>
                  <a:srgbClr val="7030A0"/>
                </a:solidFill>
              </a:rPr>
              <a:t>Treatment</a:t>
            </a:r>
          </a:p>
        </p:txBody>
      </p:sp>
      <p:sp>
        <p:nvSpPr>
          <p:cNvPr id="3" name="Content Placeholder 2">
            <a:extLst>
              <a:ext uri="{FF2B5EF4-FFF2-40B4-BE49-F238E27FC236}">
                <a16:creationId xmlns:a16="http://schemas.microsoft.com/office/drawing/2014/main" id="{1044447F-C6F1-438F-946F-B0596C8480E2}"/>
              </a:ext>
            </a:extLst>
          </p:cNvPr>
          <p:cNvSpPr>
            <a:spLocks noGrp="1"/>
          </p:cNvSpPr>
          <p:nvPr>
            <p:ph idx="1"/>
          </p:nvPr>
        </p:nvSpPr>
        <p:spPr/>
        <p:txBody>
          <a:bodyPr>
            <a:normAutofit/>
          </a:bodyPr>
          <a:lstStyle/>
          <a:p>
            <a:r>
              <a:rPr lang="en-US" dirty="0"/>
              <a:t>There is no exact treatment for Down syndrome. Persons who have the disorder will get care for any health complications the same way as other individuals do.</a:t>
            </a:r>
          </a:p>
          <a:p>
            <a:r>
              <a:rPr lang="en-US" dirty="0"/>
              <a:t> Though, healthcare specialists may recommend extra health screening for mutual issues to the illness. </a:t>
            </a:r>
          </a:p>
          <a:p>
            <a:r>
              <a:rPr lang="en-US" dirty="0"/>
              <a:t>Initial intervention can assist a person make the best use of their potential and make them take up a lively part in the public sector. </a:t>
            </a:r>
          </a:p>
          <a:p>
            <a:r>
              <a:rPr lang="en-US" dirty="0"/>
              <a:t>Doctors, special educationalists, speech counsellors, job-related therapists, and physical psychotherapists and social workers may all give some help. Human Development, together with The National Institute for Child Health, requires all experts to provide inspiration and reassurance. </a:t>
            </a:r>
          </a:p>
        </p:txBody>
      </p:sp>
    </p:spTree>
    <p:extLst>
      <p:ext uri="{BB962C8B-B14F-4D97-AF65-F5344CB8AC3E}">
        <p14:creationId xmlns:p14="http://schemas.microsoft.com/office/powerpoint/2010/main" val="336259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799C-28D7-4B2C-8915-58B34B7AC52F}"/>
              </a:ext>
            </a:extLst>
          </p:cNvPr>
          <p:cNvSpPr>
            <a:spLocks noGrp="1"/>
          </p:cNvSpPr>
          <p:nvPr>
            <p:ph type="title"/>
          </p:nvPr>
        </p:nvSpPr>
        <p:spPr/>
        <p:txBody>
          <a:bodyPr/>
          <a:lstStyle/>
          <a:p>
            <a:pPr algn="ctr"/>
            <a:r>
              <a:rPr lang="en-US" dirty="0">
                <a:solidFill>
                  <a:srgbClr val="7030A0"/>
                </a:solidFill>
              </a:rPr>
              <a:t>Prevalence of Down Syndrome</a:t>
            </a:r>
          </a:p>
        </p:txBody>
      </p:sp>
      <p:sp>
        <p:nvSpPr>
          <p:cNvPr id="3" name="Content Placeholder 2">
            <a:extLst>
              <a:ext uri="{FF2B5EF4-FFF2-40B4-BE49-F238E27FC236}">
                <a16:creationId xmlns:a16="http://schemas.microsoft.com/office/drawing/2014/main" id="{80833F27-3CFA-45A6-B169-2639322733D7}"/>
              </a:ext>
            </a:extLst>
          </p:cNvPr>
          <p:cNvSpPr>
            <a:spLocks noGrp="1"/>
          </p:cNvSpPr>
          <p:nvPr>
            <p:ph idx="1"/>
          </p:nvPr>
        </p:nvSpPr>
        <p:spPr/>
        <p:txBody>
          <a:bodyPr>
            <a:normAutofit lnSpcReduction="10000"/>
          </a:bodyPr>
          <a:lstStyle/>
          <a:p>
            <a:r>
              <a:rPr lang="en-US" dirty="0"/>
              <a:t>The prevalence of Down Syndrome might be affected by diverse factors such as the distribution of motherly age in the population, competence and wholeness of ascertainment. </a:t>
            </a:r>
          </a:p>
          <a:p>
            <a:r>
              <a:rPr lang="en-US" dirty="0"/>
              <a:t>According to Antonarakis (2017), the Occurrence of DS is anticipated to be meaningfully high in developing nations, perhaps as a result of the higher bereavement rate from comorbidities in Down Syndrome like congenital cardiovascular defects. </a:t>
            </a:r>
          </a:p>
          <a:p>
            <a:r>
              <a:rPr lang="en-US" dirty="0"/>
              <a:t>Increasing survival of children with DS as a result of better care, particularly of cardiovascular deformities, will affect incidence rather than the prevalence of DS. </a:t>
            </a:r>
          </a:p>
          <a:p>
            <a:r>
              <a:rPr lang="en-US" dirty="0"/>
              <a:t>The variance in prevalence between populations or nations or in a similar population over time will be subjected to the possible risk influences in a shared for that community.</a:t>
            </a:r>
          </a:p>
        </p:txBody>
      </p:sp>
    </p:spTree>
    <p:extLst>
      <p:ext uri="{BB962C8B-B14F-4D97-AF65-F5344CB8AC3E}">
        <p14:creationId xmlns:p14="http://schemas.microsoft.com/office/powerpoint/2010/main" val="30813975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TotalTime>
  <Words>2902</Words>
  <Application>Microsoft Office PowerPoint</Application>
  <PresentationFormat>Widescreen</PresentationFormat>
  <Paragraphs>97</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PowerPoint Presentation</vt:lpstr>
      <vt:lpstr>PowerPoint Presentation</vt:lpstr>
      <vt:lpstr>DOWN SYNDROME</vt:lpstr>
      <vt:lpstr>Down Syndrome Symptoms</vt:lpstr>
      <vt:lpstr>Causes</vt:lpstr>
      <vt:lpstr>Types of Down Syndrome</vt:lpstr>
      <vt:lpstr>Diagnosis</vt:lpstr>
      <vt:lpstr>Treatment</vt:lpstr>
      <vt:lpstr>Prevalence of Down Syndrome</vt:lpstr>
      <vt:lpstr>Hardships: physical, psychological/emotional, social, and educational</vt:lpstr>
      <vt:lpstr>Organizations/support groups that can help in Down Syndrome Disorder</vt:lpstr>
      <vt:lpstr>2) National Down Syndrome Congress</vt:lpstr>
      <vt:lpstr>3) National Down Syndrome Society</vt:lpstr>
      <vt:lpstr>4) Down Syndrome Affiliates in Action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2021-07-19T20:35:19Z</dcterms:created>
  <dcterms:modified xsi:type="dcterms:W3CDTF">2021-07-19T21:11:29Z</dcterms:modified>
</cp:coreProperties>
</file>